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23"/>
  </p:notesMasterIdLst>
  <p:sldIdLst>
    <p:sldId id="266" r:id="rId2"/>
    <p:sldId id="284" r:id="rId3"/>
    <p:sldId id="285" r:id="rId4"/>
    <p:sldId id="286" r:id="rId5"/>
    <p:sldId id="287" r:id="rId6"/>
    <p:sldId id="288" r:id="rId7"/>
    <p:sldId id="289" r:id="rId8"/>
    <p:sldId id="290" r:id="rId9"/>
    <p:sldId id="292" r:id="rId10"/>
    <p:sldId id="291" r:id="rId11"/>
    <p:sldId id="299" r:id="rId12"/>
    <p:sldId id="293" r:id="rId13"/>
    <p:sldId id="294" r:id="rId14"/>
    <p:sldId id="295" r:id="rId15"/>
    <p:sldId id="296" r:id="rId16"/>
    <p:sldId id="301" r:id="rId17"/>
    <p:sldId id="297" r:id="rId18"/>
    <p:sldId id="298" r:id="rId19"/>
    <p:sldId id="300" r:id="rId20"/>
    <p:sldId id="302" r:id="rId21"/>
    <p:sldId id="268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10/13/2023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Deployment Patterns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858000" y="5029200"/>
            <a:ext cx="5044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Adapted from “Machine </a:t>
            </a:r>
            <a:r>
              <a:rPr lang="en-US" dirty="0" err="1" smtClean="0"/>
              <a:t>Lerning</a:t>
            </a:r>
            <a:r>
              <a:rPr lang="en-US" dirty="0" smtClean="0"/>
              <a:t> Engineering”</a:t>
            </a:r>
          </a:p>
          <a:p>
            <a:r>
              <a:rPr lang="en-US" dirty="0" smtClean="0"/>
              <a:t>By </a:t>
            </a:r>
            <a:r>
              <a:rPr lang="en-US" dirty="0" err="1" smtClean="0"/>
              <a:t>Andriy</a:t>
            </a:r>
            <a:r>
              <a:rPr lang="en-US" dirty="0" smtClean="0"/>
              <a:t> </a:t>
            </a:r>
            <a:r>
              <a:rPr lang="en-US" dirty="0" err="1" smtClean="0"/>
              <a:t>Burkov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Dynamic Deployment on User’s </a:t>
            </a:r>
            <a:r>
              <a:rPr lang="en-IN" dirty="0" smtClean="0"/>
              <a:t>Device(3)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/>
          </a:bodyPr>
          <a:lstStyle/>
          <a:p>
            <a:r>
              <a:rPr lang="en-US" dirty="0" smtClean="0"/>
              <a:t>Monitoring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Deploying </a:t>
            </a:r>
            <a:r>
              <a:rPr lang="en-US" dirty="0"/>
              <a:t>to a user’s device makes it difficult to monitor the model performance</a:t>
            </a:r>
          </a:p>
          <a:p>
            <a:endParaRPr lang="en-IN" dirty="0" smtClean="0"/>
          </a:p>
          <a:p>
            <a:r>
              <a:rPr lang="en-US" dirty="0"/>
              <a:t>Model updates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serialized object can be quite voluminous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Some users may be offline during the update, or even turn off all future updates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may end up with different users using very different model versions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becomes difficult to upgrade the server-side part of the application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Third-party analyses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Deploying models on the user’s device means that the model easily becomes available for third-party analyses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may try to reverse-engineer the model to reproduce its behavior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may search for weaknesses by providing various inputs and observing the output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may adapt their data so the model predicts what they want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Advantages and Drawbacks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0770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Deployment on a Server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152400" y="1600201"/>
            <a:ext cx="10865339" cy="4648199"/>
          </a:xfrm>
        </p:spPr>
        <p:txBody>
          <a:bodyPr/>
          <a:lstStyle/>
          <a:p>
            <a:r>
              <a:rPr lang="en-US" dirty="0"/>
              <a:t>Because of the complications with other approaches, and problems with performance monitoring, </a:t>
            </a:r>
          </a:p>
          <a:p>
            <a:r>
              <a:rPr lang="en-US" dirty="0" smtClean="0"/>
              <a:t>Most </a:t>
            </a:r>
            <a:r>
              <a:rPr lang="en-US" dirty="0"/>
              <a:t>frequent deployment pattern is to place the model on a server (or servers),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make </a:t>
            </a:r>
            <a:r>
              <a:rPr lang="en-US" dirty="0"/>
              <a:t>it available </a:t>
            </a:r>
            <a:r>
              <a:rPr lang="en-US" dirty="0" smtClean="0"/>
              <a:t>as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 </a:t>
            </a:r>
            <a:r>
              <a:rPr lang="en-US" dirty="0"/>
              <a:t>a Representational State Transfer application programming interface (</a:t>
            </a:r>
            <a:r>
              <a:rPr lang="en-US" dirty="0" smtClean="0"/>
              <a:t>REST API</a:t>
            </a:r>
            <a:r>
              <a:rPr lang="en-US" dirty="0"/>
              <a:t>) in the form of a web service, </a:t>
            </a:r>
            <a:endParaRPr lang="en-US" dirty="0" smtClean="0"/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Google’s </a:t>
            </a:r>
            <a:r>
              <a:rPr lang="en-US" dirty="0"/>
              <a:t>Remote Procedure Call (</a:t>
            </a:r>
            <a:r>
              <a:rPr lang="en-US" dirty="0" err="1"/>
              <a:t>gRPC</a:t>
            </a:r>
            <a:r>
              <a:rPr lang="en-US" dirty="0"/>
              <a:t>) </a:t>
            </a:r>
            <a:r>
              <a:rPr lang="en-US" dirty="0" smtClean="0"/>
              <a:t>service</a:t>
            </a:r>
          </a:p>
          <a:p>
            <a:pPr lvl="2">
              <a:buFont typeface="Courier New" panose="02070309020205020404" pitchFamily="49" charset="0"/>
              <a:buChar char="o"/>
            </a:pPr>
            <a:endParaRPr lang="en-US" dirty="0"/>
          </a:p>
          <a:p>
            <a:pPr lvl="2">
              <a:buFont typeface="Courier New" panose="02070309020205020404" pitchFamily="49" charset="0"/>
              <a:buChar char="o"/>
            </a:pPr>
            <a:endParaRPr lang="en-US" dirty="0" smtClean="0"/>
          </a:p>
          <a:p>
            <a:r>
              <a:rPr lang="en-US" dirty="0" smtClean="0"/>
              <a:t>Four common practices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Deployment on a Virtual Machine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Deployment in a Container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Serverless Deployment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Model Streaming</a:t>
            </a:r>
            <a:endParaRPr lang="en-US" dirty="0" smtClean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9443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Deployment on a Virtual </a:t>
            </a:r>
            <a:r>
              <a:rPr lang="en-US" dirty="0" smtClean="0"/>
              <a:t>Machine(VM)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228601" y="1600201"/>
            <a:ext cx="6858000" cy="46481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In a typical web service architecture deployed in a cloud environment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predictions are served in response to canonically-formatted HTTP requests</a:t>
            </a:r>
          </a:p>
          <a:p>
            <a:endParaRPr lang="en-US" dirty="0"/>
          </a:p>
          <a:p>
            <a:r>
              <a:rPr lang="en-US" dirty="0"/>
              <a:t>A web service running on a virtual machine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receives a user request containing the input data,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calls the machine learning system on that input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then transforms the output of the machine learning system into the output JSON or XML string</a:t>
            </a:r>
          </a:p>
          <a:p>
            <a:endParaRPr lang="en-US" dirty="0"/>
          </a:p>
          <a:p>
            <a:r>
              <a:rPr lang="en-US" dirty="0"/>
              <a:t>To cope with high load, several identical </a:t>
            </a:r>
            <a:r>
              <a:rPr lang="en-US" dirty="0" smtClean="0"/>
              <a:t>VMs </a:t>
            </a:r>
            <a:r>
              <a:rPr lang="en-US" dirty="0"/>
              <a:t>are running in parallel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load balancer dispatches the incoming requests to a specific virtual machine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VMs can be added and closed manually, or be a part of an </a:t>
            </a:r>
            <a:r>
              <a:rPr lang="en-US" dirty="0" err="1"/>
              <a:t>autoscaling</a:t>
            </a:r>
            <a:r>
              <a:rPr lang="en-US" dirty="0"/>
              <a:t> group that launches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VMs can be terminated virtual machines based on their usage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2803" y="2438400"/>
            <a:ext cx="4343400" cy="327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263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Deployment on a Virtual </a:t>
            </a:r>
            <a:r>
              <a:rPr lang="en-US" dirty="0" smtClean="0"/>
              <a:t>Machine(VM)2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1196956" cy="4648199"/>
          </a:xfrm>
        </p:spPr>
        <p:txBody>
          <a:bodyPr>
            <a:normAutofit/>
          </a:bodyPr>
          <a:lstStyle/>
          <a:p>
            <a:r>
              <a:rPr lang="en-US" dirty="0"/>
              <a:t>In Python, a REST API web service is usually implemented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using a web application framework such as Flask or </a:t>
            </a:r>
            <a:r>
              <a:rPr lang="en-US" dirty="0" err="1"/>
              <a:t>FastAPI</a:t>
            </a:r>
            <a:endParaRPr lang="en-US" dirty="0"/>
          </a:p>
          <a:p>
            <a:endParaRPr lang="en-US" dirty="0"/>
          </a:p>
          <a:p>
            <a:r>
              <a:rPr lang="en-US" dirty="0"/>
              <a:t>TensorFlow, a popular framework used to train deep models,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comes with TensorFlow Serving, a built-in </a:t>
            </a:r>
            <a:r>
              <a:rPr lang="en-US" dirty="0" err="1"/>
              <a:t>gRPC</a:t>
            </a:r>
            <a:r>
              <a:rPr lang="en-US" dirty="0"/>
              <a:t> service</a:t>
            </a:r>
          </a:p>
          <a:p>
            <a:endParaRPr lang="en-US" dirty="0"/>
          </a:p>
          <a:p>
            <a:r>
              <a:rPr lang="en-US" dirty="0" smtClean="0"/>
              <a:t>Advantage: Architecture </a:t>
            </a:r>
            <a:r>
              <a:rPr lang="en-US" dirty="0"/>
              <a:t>of the software system is conceptually simple: a typical web or </a:t>
            </a:r>
            <a:r>
              <a:rPr lang="en-US" dirty="0" err="1"/>
              <a:t>gRPC</a:t>
            </a:r>
            <a:r>
              <a:rPr lang="en-US" dirty="0"/>
              <a:t> service</a:t>
            </a:r>
          </a:p>
          <a:p>
            <a:endParaRPr lang="en-US" dirty="0"/>
          </a:p>
          <a:p>
            <a:r>
              <a:rPr lang="en-US" dirty="0"/>
              <a:t>Downsides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Need </a:t>
            </a:r>
            <a:r>
              <a:rPr lang="en-US" dirty="0"/>
              <a:t>to maintain servers (physical or virtual)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If virtualization is used, </a:t>
            </a:r>
            <a:r>
              <a:rPr lang="en-US" dirty="0" smtClean="0"/>
              <a:t>there </a:t>
            </a:r>
            <a:r>
              <a:rPr lang="en-US" dirty="0"/>
              <a:t>is an additional computational overhead due to virtualization and running multiple OS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Network latency, which can be a serious issue, depending on how fast you need to process scoring results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has a relatively higher cost, compared to deployment in a container, or a </a:t>
            </a:r>
            <a:r>
              <a:rPr lang="en-US" dirty="0" err="1"/>
              <a:t>serverless</a:t>
            </a:r>
            <a:r>
              <a:rPr lang="en-US" dirty="0"/>
              <a:t> deployment 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4596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Deployment in a Container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228600" y="1600201"/>
            <a:ext cx="10789139" cy="464819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 more modern alternative to a virtual-machine-based deployment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considered more resource-efficient and flexible than with virtual machines</a:t>
            </a:r>
          </a:p>
          <a:p>
            <a:endParaRPr lang="en-US" dirty="0"/>
          </a:p>
          <a:p>
            <a:r>
              <a:rPr lang="en-US" dirty="0"/>
              <a:t>A container is similar to a virtual machine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 the sense that it is also an isolated runtime environment with its own filesystem, CPU, memory, and process space</a:t>
            </a:r>
          </a:p>
          <a:p>
            <a:r>
              <a:rPr lang="en-US" dirty="0"/>
              <a:t>The main difference, however, is that all containers are running on the same virtual or physical machine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share the operating system, while each virtual machine runs its own instance of the operating system</a:t>
            </a:r>
          </a:p>
          <a:p>
            <a:endParaRPr lang="en-US" dirty="0"/>
          </a:p>
          <a:p>
            <a:r>
              <a:rPr lang="en-US" dirty="0"/>
              <a:t>Deployment Process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machine learning system and the web service are installed inside a container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Usually, a container is a Docker container, but there are alternatives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Then a container-orchestration system is used to run the containers on a cluster of physical or virtual servers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A typical choice of a container-orchestration system for running on-premises or in a cloud platform, is Kubernetes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Some cloud platforms provide both their own container-orchestration engine, such as AWS Fargate and Google Kubernetes Engine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4350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Deployment in a </a:t>
            </a:r>
            <a:r>
              <a:rPr lang="en-IN" dirty="0" smtClean="0"/>
              <a:t>Container(2)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4852353" cy="4648199"/>
          </a:xfrm>
        </p:spPr>
        <p:txBody>
          <a:bodyPr>
            <a:normAutofit/>
          </a:bodyPr>
          <a:lstStyle/>
          <a:p>
            <a:r>
              <a:rPr lang="en-US" dirty="0" smtClean="0"/>
              <a:t>Virtual </a:t>
            </a:r>
            <a:r>
              <a:rPr lang="en-US" dirty="0"/>
              <a:t>or physical machines are organized into a cluster,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whose </a:t>
            </a:r>
            <a:r>
              <a:rPr lang="en-US" dirty="0"/>
              <a:t>resources are managed by the container </a:t>
            </a:r>
            <a:r>
              <a:rPr lang="en-US" dirty="0" smtClean="0"/>
              <a:t>orchestrator</a:t>
            </a:r>
          </a:p>
          <a:p>
            <a:r>
              <a:rPr lang="en-US" dirty="0" smtClean="0"/>
              <a:t>New virtual </a:t>
            </a:r>
            <a:r>
              <a:rPr lang="en-US" dirty="0"/>
              <a:t>or physical machines can be manually added to the cluster, or </a:t>
            </a:r>
            <a:r>
              <a:rPr lang="en-US" dirty="0" smtClean="0"/>
              <a:t>closed</a:t>
            </a:r>
          </a:p>
          <a:p>
            <a:endParaRPr lang="en-US" dirty="0" smtClean="0"/>
          </a:p>
          <a:p>
            <a:r>
              <a:rPr lang="en-US" dirty="0" smtClean="0"/>
              <a:t>If </a:t>
            </a:r>
            <a:r>
              <a:rPr lang="en-US" dirty="0"/>
              <a:t>your </a:t>
            </a:r>
            <a:r>
              <a:rPr lang="en-US" dirty="0" smtClean="0"/>
              <a:t>software is </a:t>
            </a:r>
            <a:r>
              <a:rPr lang="en-US" dirty="0"/>
              <a:t>deployed in a cloud environment</a:t>
            </a:r>
            <a:r>
              <a:rPr lang="en-US" dirty="0" smtClean="0"/>
              <a:t>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a </a:t>
            </a:r>
            <a:r>
              <a:rPr lang="en-US" dirty="0"/>
              <a:t>cluster </a:t>
            </a:r>
            <a:r>
              <a:rPr lang="en-US" dirty="0" err="1"/>
              <a:t>autoscaler</a:t>
            </a:r>
            <a:r>
              <a:rPr lang="en-US" dirty="0"/>
              <a:t> can launch (and add to the </a:t>
            </a:r>
            <a:r>
              <a:rPr lang="en-US" dirty="0" smtClean="0"/>
              <a:t>cluster) or </a:t>
            </a:r>
            <a:r>
              <a:rPr lang="en-US" dirty="0"/>
              <a:t>terminate virtual </a:t>
            </a:r>
            <a:r>
              <a:rPr lang="en-US" dirty="0" smtClean="0"/>
              <a:t>machines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based </a:t>
            </a:r>
            <a:r>
              <a:rPr lang="en-US" dirty="0"/>
              <a:t>on the usage of the cluster.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Organization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1600" y="1905000"/>
            <a:ext cx="5410200" cy="3667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915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Deployment in a </a:t>
            </a:r>
            <a:r>
              <a:rPr lang="en-IN" dirty="0" smtClean="0"/>
              <a:t>Container(3)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0688492" cy="4648199"/>
          </a:xfrm>
        </p:spPr>
        <p:txBody>
          <a:bodyPr>
            <a:normAutofit/>
          </a:bodyPr>
          <a:lstStyle/>
          <a:p>
            <a:r>
              <a:rPr lang="en-US" dirty="0" smtClean="0"/>
              <a:t>Advantage 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More resource-efficient as compared to the deployment on a virtual machine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Allows the possibility to automatically scale with scoring requests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Allows us to scale-to-zero- reduced down to zero replicas when idle and brought back up if there is a request to serve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the resource consumption is low compared to always running services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leads to less power consumption and saves cost of cloud resources</a:t>
            </a:r>
          </a:p>
          <a:p>
            <a:pPr lvl="1"/>
            <a:endParaRPr lang="en-US" dirty="0"/>
          </a:p>
          <a:p>
            <a:endParaRPr lang="en-US" dirty="0"/>
          </a:p>
          <a:p>
            <a:r>
              <a:rPr lang="en-US" dirty="0"/>
              <a:t>Drawback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Containerized deployment is generally seen as more complicated, and requires expertise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3443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Serverless Deployment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1196956" cy="464819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Several cloud services providers, including Amazon, Google, and Microsoft, offers </a:t>
            </a:r>
            <a:r>
              <a:rPr lang="en-US" dirty="0" err="1"/>
              <a:t>serverless</a:t>
            </a:r>
            <a:r>
              <a:rPr lang="en-US" dirty="0"/>
              <a:t> computing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Lambda-functions on Amazon Web Services, and Functions on Microsoft Azure and Google Cloud Platform</a:t>
            </a:r>
          </a:p>
          <a:p>
            <a:endParaRPr lang="en-US" dirty="0"/>
          </a:p>
          <a:p>
            <a:r>
              <a:rPr lang="en-US" dirty="0"/>
              <a:t>The </a:t>
            </a:r>
            <a:r>
              <a:rPr lang="en-US" dirty="0" err="1"/>
              <a:t>serverless</a:t>
            </a:r>
            <a:r>
              <a:rPr lang="en-US" dirty="0"/>
              <a:t> deployment consists of preparing a zip archive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with all the code needed to run the machine learning system (model, feature extractor, and scoring code)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must contain a file with a specific name that contains a specific function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is uploaded to the cloud platform and registered under a unique name</a:t>
            </a:r>
          </a:p>
          <a:p>
            <a:endParaRPr lang="en-US" dirty="0"/>
          </a:p>
          <a:p>
            <a:r>
              <a:rPr lang="en-US" dirty="0"/>
              <a:t>The cloud platform provides an API to submit inputs to the </a:t>
            </a:r>
            <a:r>
              <a:rPr lang="en-US" dirty="0" err="1"/>
              <a:t>serverless</a:t>
            </a:r>
            <a:r>
              <a:rPr lang="en-US" dirty="0"/>
              <a:t> function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specifies its name, provides the payload, and yields the outputs</a:t>
            </a:r>
          </a:p>
          <a:p>
            <a:endParaRPr lang="en-US" dirty="0"/>
          </a:p>
          <a:p>
            <a:r>
              <a:rPr lang="en-US" dirty="0"/>
              <a:t>The cloud platform takes care of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deploying the code and the model on an adequate computational resource,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executing the code,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routing the output back to the client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10702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Serverless </a:t>
            </a:r>
            <a:r>
              <a:rPr lang="en-IN" dirty="0" smtClean="0"/>
              <a:t>Deployment(2)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/>
          </a:bodyPr>
          <a:lstStyle/>
          <a:p>
            <a:r>
              <a:rPr lang="en-US" dirty="0"/>
              <a:t>Advantages to relying on </a:t>
            </a:r>
            <a:r>
              <a:rPr lang="en-US" dirty="0" err="1"/>
              <a:t>serverless</a:t>
            </a:r>
            <a:r>
              <a:rPr lang="en-US" dirty="0"/>
              <a:t> deployment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don’t have to provision resources such as servers or virtual machines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don’t have to install dependencies, maintain, or upgrade the system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highly scalable and can easily and effortlessly support thousands of requests per second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support both synchronous and asynchronous modes of operation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cost-efficient: only pay for compute-time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simplifies canary deployment, or </a:t>
            </a:r>
            <a:r>
              <a:rPr lang="en-US" dirty="0" err="1"/>
              <a:t>canarying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Rollbacks are also very simple in the </a:t>
            </a:r>
            <a:r>
              <a:rPr lang="en-US" dirty="0" err="1"/>
              <a:t>serverless</a:t>
            </a:r>
            <a:r>
              <a:rPr lang="en-US" dirty="0"/>
              <a:t> deployment because it is easy to switch back to the previous version of the function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Limitations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Restrictions by </a:t>
            </a:r>
            <a:r>
              <a:rPr lang="en-US" dirty="0"/>
              <a:t>the cloud service provider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the function’s execution time, zip file size, and amount of RAM available on the </a:t>
            </a:r>
            <a:r>
              <a:rPr lang="en-US" dirty="0" smtClean="0"/>
              <a:t>runtime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Zip </a:t>
            </a:r>
            <a:r>
              <a:rPr lang="en-US" dirty="0"/>
              <a:t>file size limit can be a </a:t>
            </a:r>
            <a:r>
              <a:rPr lang="en-US" dirty="0" smtClean="0"/>
              <a:t>challenge - A </a:t>
            </a:r>
            <a:r>
              <a:rPr lang="en-US" dirty="0"/>
              <a:t>typical </a:t>
            </a:r>
            <a:r>
              <a:rPr lang="en-US" dirty="0" smtClean="0"/>
              <a:t>model </a:t>
            </a:r>
            <a:r>
              <a:rPr lang="en-US" dirty="0"/>
              <a:t>requires </a:t>
            </a:r>
            <a:r>
              <a:rPr lang="en-US" dirty="0" smtClean="0"/>
              <a:t>multiple heavyweight dependencies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Unavailability </a:t>
            </a:r>
            <a:r>
              <a:rPr lang="en-US" dirty="0"/>
              <a:t>of GPU </a:t>
            </a:r>
            <a:r>
              <a:rPr lang="en-US" dirty="0" smtClean="0"/>
              <a:t>access can </a:t>
            </a:r>
            <a:r>
              <a:rPr lang="en-US" dirty="0"/>
              <a:t>be a significant limitation for deploying deep </a:t>
            </a:r>
            <a:r>
              <a:rPr lang="en-US" dirty="0" smtClean="0"/>
              <a:t>models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IN" dirty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Advantages and </a:t>
            </a:r>
            <a:r>
              <a:rPr lang="en-US" dirty="0"/>
              <a:t>Limitations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61778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Model </a:t>
            </a:r>
            <a:r>
              <a:rPr lang="en-IN" dirty="0" smtClean="0"/>
              <a:t>Serving – REST API Revisited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9424353" cy="4648199"/>
          </a:xfrm>
        </p:spPr>
        <p:txBody>
          <a:bodyPr/>
          <a:lstStyle/>
          <a:p>
            <a:r>
              <a:rPr lang="en-US" dirty="0"/>
              <a:t>In complex systems, there can be many models applied to the same input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a </a:t>
            </a:r>
            <a:r>
              <a:rPr lang="en-US" dirty="0"/>
              <a:t>model can input a prediction from another model</a:t>
            </a:r>
          </a:p>
          <a:p>
            <a:endParaRPr lang="en-US" dirty="0"/>
          </a:p>
          <a:p>
            <a:r>
              <a:rPr lang="en-US" dirty="0"/>
              <a:t>For example, the input may be a news article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One model can predict the topic of the article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Another model can extract named entities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Third model can generate a summarization of the article, and so on</a:t>
            </a:r>
          </a:p>
          <a:p>
            <a:endParaRPr lang="en-US" dirty="0"/>
          </a:p>
          <a:p>
            <a:r>
              <a:rPr lang="en-US" dirty="0"/>
              <a:t>According to the REST API deployment pattern, need one REST API per model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client would call one API by sending a news article as a part of the request - get the topic as response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client calls another API by sending a news article, and gets the named entities as response; etc.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96400" y="1756356"/>
            <a:ext cx="2524125" cy="3286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074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 Model Deployment Patterns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1196956" cy="46481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Once the model has been built and thoroughly tested, it can be deployed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means to make it available for accepting queries generated by the users of the production system</a:t>
            </a:r>
          </a:p>
          <a:p>
            <a:endParaRPr lang="en-US" dirty="0"/>
          </a:p>
          <a:p>
            <a:r>
              <a:rPr lang="en-US" dirty="0"/>
              <a:t>Once the production system accepts the query, the latter is transformed into a feature vector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feature vector is then sent to the model as input for scoring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result of the scoring then is returned to the user</a:t>
            </a:r>
          </a:p>
          <a:p>
            <a:endParaRPr lang="en-US" dirty="0"/>
          </a:p>
          <a:p>
            <a:r>
              <a:rPr lang="en-US" dirty="0"/>
              <a:t>A trained model can be deployed in various ways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be deployed on a server, or on a user’s device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be deployed for all users at once, or to a small fraction of users</a:t>
            </a:r>
          </a:p>
          <a:p>
            <a:endParaRPr lang="en-US" dirty="0"/>
          </a:p>
          <a:p>
            <a:r>
              <a:rPr lang="en-US" dirty="0"/>
              <a:t>A model can be deployed following several patterns: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statically, as a part of an installable software package,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dynamically on the user’s device,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dynamically on a server, or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via model streaming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Model Streaming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1" y="1600201"/>
            <a:ext cx="8991600" cy="46481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Streaming works differently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All models, as well as the code needed to run them, are registered within a stream-processing engine (SPE)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Apache Storm, Apache Spark, and Apache Flink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Or, they are packaged as an application based on a stream-processing library (SPL),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such as Apache Samza, Apache Kafka Streams, and </a:t>
            </a:r>
            <a:r>
              <a:rPr lang="en-US" dirty="0" err="1"/>
              <a:t>Akka</a:t>
            </a:r>
            <a:r>
              <a:rPr lang="en-US" dirty="0"/>
              <a:t> Streams</a:t>
            </a:r>
          </a:p>
          <a:p>
            <a:endParaRPr lang="en-US" dirty="0"/>
          </a:p>
          <a:p>
            <a:r>
              <a:rPr lang="en-US" dirty="0"/>
              <a:t>Based on notion of data processing topology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Input data flows in as an infinite stream of data elements sent by the client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Following a predefined topology, each data element in the stream undergoes a transformation in the nodes of the topology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Transformed, the flow continues to other nodes.</a:t>
            </a:r>
          </a:p>
          <a:p>
            <a:endParaRPr lang="en-US" dirty="0"/>
          </a:p>
          <a:p>
            <a:r>
              <a:rPr lang="en-US" dirty="0"/>
              <a:t>In a stream-processing application, nodes transform their input in some way,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then </a:t>
            </a:r>
            <a:r>
              <a:rPr lang="en-US" dirty="0"/>
              <a:t>either,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send the output to other nodes, or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send the output to the client, or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persist the output to the database or a filesystem.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Can be seen as an inverse to the REST API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96400" y="1981200"/>
            <a:ext cx="2743200" cy="3181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931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Static Deployment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Very similar to traditional software deployment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prepare an installable binary of the entire software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model is packaged as a resource available at the runtime</a:t>
            </a:r>
          </a:p>
          <a:p>
            <a:endParaRPr lang="en-US" dirty="0"/>
          </a:p>
          <a:p>
            <a:r>
              <a:rPr lang="en-US" dirty="0"/>
              <a:t>Depending on the operating system and the runtime environment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Objects of both the model and the feature extractor can be packaged as a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part of a dynamic-link library (DLL on Windows),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Shared Objects (*.so files on Linux),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or be serialized and saved in the standard resource location for virtual machine-based systems,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such as Java and </a:t>
            </a:r>
            <a:r>
              <a:rPr lang="en-US" dirty="0" err="1"/>
              <a:t>.Net</a:t>
            </a:r>
            <a:r>
              <a:rPr lang="en-US" dirty="0"/>
              <a:t>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Static </a:t>
            </a:r>
            <a:r>
              <a:rPr lang="en-IN" dirty="0" smtClean="0"/>
              <a:t>Deployment(2)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6" y="1600201"/>
            <a:ext cx="11024553" cy="4648199"/>
          </a:xfrm>
        </p:spPr>
        <p:txBody>
          <a:bodyPr>
            <a:normAutofit/>
          </a:bodyPr>
          <a:lstStyle/>
          <a:p>
            <a:r>
              <a:rPr lang="en-US" dirty="0"/>
              <a:t>Many advantages: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software has direct access to the model, so the execution time is fast for the user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user data doesn’t have to be uploaded to the server at the time of prediction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saves time and preserves privacy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model can be called when the user is offline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software vendor doesn’t have to care about keeping the model operational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becomes the user’s responsibility</a:t>
            </a:r>
          </a:p>
          <a:p>
            <a:endParaRPr lang="en-US" dirty="0"/>
          </a:p>
          <a:p>
            <a:r>
              <a:rPr lang="en-US" dirty="0"/>
              <a:t>Several drawbacks: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separation of concerns between the machine learning code and the application code isn’t always obvious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makes it harder to upgrade the model without also having to upgrade the entire application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If the model has certain computational requirements for scoring (such as access to an accelerator or a GPU)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may add complexity and confusion as to where the static deployment can or cannot be used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Pros and Cons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978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Dynamic Deployment on User’s Device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Similar to a static deployment, in the sense the user runs a part of the system as a software application on their device</a:t>
            </a:r>
          </a:p>
          <a:p>
            <a:r>
              <a:rPr lang="en-US" dirty="0"/>
              <a:t>Difference is that in dynamic deployment, the model is not part of the binary code of the application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Achieves better separation of concerns!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Pushing model updates is done without updating the whole application running on the user’s device</a:t>
            </a:r>
          </a:p>
          <a:p>
            <a:endParaRPr lang="en-US" dirty="0"/>
          </a:p>
          <a:p>
            <a:r>
              <a:rPr lang="en-US" dirty="0"/>
              <a:t>Dynamic deployment can be achieved in several ways: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by deploying model parameters,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by deploying a serialized object, and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by deploying to the browser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433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Deployment of Model Parameters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In this deployment scenario, the model file only contains the learned parameters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user’s device has installed a runtime environment for the model</a:t>
            </a:r>
          </a:p>
          <a:p>
            <a:endParaRPr lang="en-US" dirty="0"/>
          </a:p>
          <a:p>
            <a:r>
              <a:rPr lang="en-US" dirty="0"/>
              <a:t>Some machine learning packages, like TensorFlow,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have </a:t>
            </a:r>
            <a:r>
              <a:rPr lang="en-US" dirty="0"/>
              <a:t>a lightweight version that can run on mobile devices</a:t>
            </a:r>
          </a:p>
          <a:p>
            <a:endParaRPr lang="en-US" dirty="0"/>
          </a:p>
          <a:p>
            <a:r>
              <a:rPr lang="en-US" dirty="0"/>
              <a:t>Alternatively, frameworks such as Apple’s Core ML allow running models on Apple devices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created using popular packages, including scikit-learn, </a:t>
            </a:r>
            <a:r>
              <a:rPr lang="en-US" dirty="0" err="1"/>
              <a:t>Keras</a:t>
            </a:r>
            <a:r>
              <a:rPr lang="en-US" dirty="0"/>
              <a:t>, and </a:t>
            </a:r>
            <a:r>
              <a:rPr lang="en-US" dirty="0" err="1"/>
              <a:t>XGBoost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119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Deployment of a Serialized Object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Model file is a serialized object that the application would </a:t>
            </a:r>
            <a:r>
              <a:rPr lang="en-US" dirty="0" err="1"/>
              <a:t>deserialize</a:t>
            </a:r>
            <a:endParaRPr lang="en-US" dirty="0"/>
          </a:p>
          <a:p>
            <a:endParaRPr lang="en-US" dirty="0"/>
          </a:p>
          <a:p>
            <a:r>
              <a:rPr lang="en-US" dirty="0"/>
              <a:t>The advantage is that don’t need to have a runtime environment for model on the user’s device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all needed dependencies will be </a:t>
            </a:r>
            <a:r>
              <a:rPr lang="en-US" dirty="0" err="1"/>
              <a:t>deserialized</a:t>
            </a:r>
            <a:r>
              <a:rPr lang="en-US" dirty="0"/>
              <a:t> with the object of the model</a:t>
            </a:r>
          </a:p>
          <a:p>
            <a:endParaRPr lang="en-US" dirty="0"/>
          </a:p>
          <a:p>
            <a:r>
              <a:rPr lang="en-US" dirty="0"/>
              <a:t>An evident drawback is that an update might be quite “heavy,”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which is a problem if your software system has millions of users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4610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Deploying to Browser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Most modern devices have access to a browser, either desktop or mobile</a:t>
            </a:r>
          </a:p>
          <a:p>
            <a:endParaRPr lang="en-US" dirty="0"/>
          </a:p>
          <a:p>
            <a:r>
              <a:rPr lang="en-US" dirty="0"/>
              <a:t>Some machine learning frameworks, such as TensorFlow.js,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have versions that allow to train and run a model in a browser, by using JavaScript as a runtime</a:t>
            </a:r>
          </a:p>
          <a:p>
            <a:endParaRPr lang="en-US" dirty="0"/>
          </a:p>
          <a:p>
            <a:r>
              <a:rPr lang="en-US" dirty="0"/>
              <a:t>Even possible to train a TensorFlow model in Python,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then deploy it to, and run it in the browser’s JavaScript runtime environment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if a GPU (graphics processing unit) is available on the client’s device, Tensorflow.js can leverage it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6288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Dynamic Deployment on User’s </a:t>
            </a:r>
            <a:r>
              <a:rPr lang="en-IN" dirty="0" smtClean="0"/>
              <a:t>Device(2)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 smtClean="0"/>
              <a:t>Advantages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Calls </a:t>
            </a:r>
            <a:r>
              <a:rPr lang="en-US" dirty="0"/>
              <a:t>to the model will be fast for the user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Reduces the impact on the organization’s servers, as most computations are performed on the user’s device</a:t>
            </a:r>
          </a:p>
          <a:p>
            <a:endParaRPr lang="en-US" dirty="0"/>
          </a:p>
          <a:p>
            <a:r>
              <a:rPr lang="en-US" dirty="0" smtClean="0"/>
              <a:t>If </a:t>
            </a:r>
            <a:r>
              <a:rPr lang="en-US" dirty="0"/>
              <a:t>the model is deployed to the browser,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advantage is organization’s infrastructure only needs to serve a web page that includes the model’s parameters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downside is bandwidth cost and application startup time might increase.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users must download the model’s parameters each time they start the web application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as opposed to doing it only once when they install an application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Advantages and Drawbacks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72249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3234</TotalTime>
  <Words>2174</Words>
  <Application>Microsoft Office PowerPoint</Application>
  <PresentationFormat>Widescreen</PresentationFormat>
  <Paragraphs>250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Deployment Patterns</vt:lpstr>
      <vt:lpstr> Model Deployment Patterns</vt:lpstr>
      <vt:lpstr>Static Deployment</vt:lpstr>
      <vt:lpstr>Static Deployment(2)</vt:lpstr>
      <vt:lpstr>Dynamic Deployment on User’s Device</vt:lpstr>
      <vt:lpstr>Deployment of Model Parameters</vt:lpstr>
      <vt:lpstr>Deployment of a Serialized Object</vt:lpstr>
      <vt:lpstr>Deploying to Browser</vt:lpstr>
      <vt:lpstr>Dynamic Deployment on User’s Device(2)</vt:lpstr>
      <vt:lpstr>Dynamic Deployment on User’s Device(3)</vt:lpstr>
      <vt:lpstr>Dynamic Deployment on a Server</vt:lpstr>
      <vt:lpstr>Deployment on a Virtual Machine(VM)</vt:lpstr>
      <vt:lpstr>Deployment on a Virtual Machine(VM)2</vt:lpstr>
      <vt:lpstr>Deployment in a Container</vt:lpstr>
      <vt:lpstr>Deployment in a Container(2)</vt:lpstr>
      <vt:lpstr>Deployment in a Container(3)</vt:lpstr>
      <vt:lpstr>Serverless Deployment</vt:lpstr>
      <vt:lpstr>Serverless Deployment(2)</vt:lpstr>
      <vt:lpstr>Model Serving – REST API Revisited</vt:lpstr>
      <vt:lpstr>Model Streaming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248</cp:revision>
  <dcterms:created xsi:type="dcterms:W3CDTF">2018-10-16T06:13:57Z</dcterms:created>
  <dcterms:modified xsi:type="dcterms:W3CDTF">2023-10-13T10:40:50Z</dcterms:modified>
</cp:coreProperties>
</file>

<file path=docProps/thumbnail.jpeg>
</file>